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408" r:id="rId4"/>
    <p:sldId id="393" r:id="rId5"/>
    <p:sldId id="391" r:id="rId6"/>
    <p:sldId id="388" r:id="rId7"/>
    <p:sldId id="398" r:id="rId8"/>
    <p:sldId id="399" r:id="rId9"/>
    <p:sldId id="400" r:id="rId10"/>
    <p:sldId id="486" r:id="rId11"/>
    <p:sldId id="402" r:id="rId12"/>
    <p:sldId id="403" r:id="rId13"/>
    <p:sldId id="411" r:id="rId14"/>
    <p:sldId id="401" r:id="rId15"/>
    <p:sldId id="404" r:id="rId16"/>
    <p:sldId id="405" r:id="rId17"/>
    <p:sldId id="488" r:id="rId18"/>
    <p:sldId id="406" r:id="rId19"/>
    <p:sldId id="48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E651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 autoAdjust="0"/>
    <p:restoredTop sz="96460" autoAdjust="0"/>
  </p:normalViewPr>
  <p:slideViewPr>
    <p:cSldViewPr snapToGrid="0">
      <p:cViewPr varScale="1">
        <p:scale>
          <a:sx n="156" d="100"/>
          <a:sy n="156" d="100"/>
        </p:scale>
        <p:origin x="1164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6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CA47-D1C0-4246-82BF-972706B5E2D8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88A73-BDBF-4512-B91E-C2FEA40BBA2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23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A6DC-1AD8-4AE5-BEAA-BFE571324301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EC75-32C7-42F8-8B26-79206D0FB157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3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FD18-287F-403D-8E88-40FAF88ACD9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9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DE8A-5B73-4664-A059-9EE24132A631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6546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5113-1383-4B1A-A243-3A88BDA73AD3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67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B9F-B4A4-4BA6-971E-92A3F4BC2D9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679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3076" y="1003046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000099"/>
                </a:solidFill>
              </a:defRPr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107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" y="6492876"/>
            <a:ext cx="6018797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86600" y="6492709"/>
            <a:ext cx="2057400" cy="365125"/>
          </a:xfrm>
        </p:spPr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3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-1" y="-1254"/>
            <a:ext cx="6109139" cy="12227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 sz="320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570646"/>
            <a:ext cx="9144000" cy="2874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0" y="6555257"/>
            <a:ext cx="21002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i="1" cap="small" baseline="0" dirty="0">
                <a:solidFill>
                  <a:schemeClr val="bg1"/>
                </a:solidFill>
              </a:rPr>
              <a:t>M. Díaz –</a:t>
            </a:r>
            <a:r>
              <a:rPr lang="en-GB" sz="900" i="1" cap="small" baseline="0" dirty="0" err="1">
                <a:solidFill>
                  <a:schemeClr val="bg1"/>
                </a:solidFill>
              </a:rPr>
              <a:t>Dinámica</a:t>
            </a:r>
            <a:r>
              <a:rPr lang="en-GB" sz="900" i="1" cap="small" baseline="0" dirty="0">
                <a:solidFill>
                  <a:schemeClr val="bg1"/>
                </a:solidFill>
              </a:rPr>
              <a:t> de </a:t>
            </a:r>
            <a:r>
              <a:rPr lang="en-GB" sz="900" i="1" cap="small" baseline="0" dirty="0" err="1">
                <a:solidFill>
                  <a:schemeClr val="bg1"/>
                </a:solidFill>
              </a:rPr>
              <a:t>Máquinas</a:t>
            </a:r>
            <a:r>
              <a:rPr lang="en-GB" sz="900" i="1" cap="small" baseline="0" dirty="0">
                <a:solidFill>
                  <a:schemeClr val="bg1"/>
                </a:solidFill>
              </a:rPr>
              <a:t> </a:t>
            </a:r>
            <a:r>
              <a:rPr lang="en-GB" sz="900" i="1" cap="small" baseline="0" dirty="0" err="1">
                <a:solidFill>
                  <a:schemeClr val="bg1"/>
                </a:solidFill>
              </a:rPr>
              <a:t>Eléctricas</a:t>
            </a:r>
            <a:endParaRPr lang="en-US" sz="900" i="1" cap="small" baseline="0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8720966" y="657064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50" i="1" dirty="0">
                <a:solidFill>
                  <a:schemeClr val="bg1"/>
                </a:solidFill>
              </a:rPr>
              <a:t>#</a:t>
            </a:r>
            <a:fld id="{6EDEC258-94AE-401C-B8C5-0C5BBEB1C27C}" type="slidenum">
              <a:rPr lang="es-CL" sz="1050" i="1" smtClean="0">
                <a:solidFill>
                  <a:schemeClr val="bg1"/>
                </a:solidFill>
              </a:rPr>
              <a:t>‹#›</a:t>
            </a:fld>
            <a:endParaRPr lang="es-CL" sz="1050" i="1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-36704" y="194441"/>
            <a:ext cx="613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/>
          <a:srcRect t="29703" b="32749"/>
          <a:stretch/>
        </p:blipFill>
        <p:spPr>
          <a:xfrm>
            <a:off x="5909217" y="0"/>
            <a:ext cx="3234783" cy="12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678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C63A-8FC2-44C7-8804-9964AD799F6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4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6531-2E47-413E-80DC-3D073469183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11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878B-F23C-4491-92B1-C0450D970C10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46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7416-89A7-4B60-AAC2-A13660BD4345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52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504B-098A-46B5-BA63-C3DEE11C4738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53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B1FA-9897-4600-97DD-C92B67CC259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2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7306-94A3-474E-9D47-91FBBC0E881D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7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DE8A-5B73-4664-A059-9EE24132A631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4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305499" y="2551836"/>
            <a:ext cx="8738102" cy="1200329"/>
          </a:xfrm>
        </p:spPr>
        <p:txBody>
          <a:bodyPr wrap="square">
            <a:spAutoFit/>
          </a:bodyPr>
          <a:lstStyle/>
          <a:p>
            <a:pPr algn="ctr" defTabSz="457200"/>
            <a:r>
              <a:rPr lang="es-CL" sz="4000" b="1" cap="small" dirty="0">
                <a:solidFill>
                  <a:srgbClr val="0000CC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Dinámica de Máquinas Eléctricas</a:t>
            </a:r>
            <a:br>
              <a:rPr lang="es-CL" sz="4000" b="1" cap="small" dirty="0">
                <a:solidFill>
                  <a:srgbClr val="0000CC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CL" sz="4000" b="1" cap="small" dirty="0">
                <a:solidFill>
                  <a:srgbClr val="0000CC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Cátedra 4</a:t>
            </a:r>
            <a:endParaRPr lang="es-ES" sz="2000" b="1" cap="small" dirty="0">
              <a:solidFill>
                <a:srgbClr val="0000CC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5499" y="5966382"/>
            <a:ext cx="2374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Segundo </a:t>
            </a:r>
            <a:r>
              <a:rPr lang="en-GB" b="1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Semestre</a:t>
            </a:r>
            <a:r>
              <a:rPr lang="en-GB" b="1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2018</a:t>
            </a:r>
          </a:p>
          <a:p>
            <a:r>
              <a:rPr lang="es-CL" b="1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Prof. M</a:t>
            </a:r>
            <a:r>
              <a:rPr lang="en-GB" b="1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atías</a:t>
            </a:r>
            <a:r>
              <a:rPr lang="en-GB" b="1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Díaz</a:t>
            </a:r>
            <a:endParaRPr lang="en-GB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29703" b="32749"/>
          <a:stretch/>
        </p:blipFill>
        <p:spPr>
          <a:xfrm>
            <a:off x="92798" y="0"/>
            <a:ext cx="4171384" cy="1566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85595" y="306071"/>
            <a:ext cx="46580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2800" b="1" dirty="0">
                <a:solidFill>
                  <a:schemeClr val="tx1">
                    <a:lumMod val="50000"/>
                  </a:schemeClr>
                </a:solidFill>
              </a:rPr>
              <a:t>Ingeniería Civil en Electricidad</a:t>
            </a:r>
          </a:p>
          <a:p>
            <a:pPr algn="r"/>
            <a:r>
              <a:rPr lang="es-CL" sz="2800" b="1" dirty="0">
                <a:solidFill>
                  <a:schemeClr val="tx1">
                    <a:lumMod val="50000"/>
                  </a:schemeClr>
                </a:solidFill>
              </a:rPr>
              <a:t>Mención Sistemas de Energía</a:t>
            </a:r>
          </a:p>
        </p:txBody>
      </p:sp>
    </p:spTree>
    <p:extLst>
      <p:ext uri="{BB962C8B-B14F-4D97-AF65-F5344CB8AC3E}">
        <p14:creationId xmlns:p14="http://schemas.microsoft.com/office/powerpoint/2010/main" val="4910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+mn-lt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Control Vectorial de Convertidor Front-</a:t>
            </a:r>
            <a:r>
              <a:rPr lang="es-CL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Diseño de Controladores Convertidor Front-</a:t>
            </a:r>
            <a:r>
              <a:rPr lang="es-CL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Esquema de Control </a:t>
            </a:r>
            <a:b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</a:br>
            <a: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Convertidor Front-</a:t>
            </a:r>
            <a:r>
              <a:rPr lang="es-CL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6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9C493-AD80-49B8-A4A2-49E799BF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24E6CEC3-9A33-4E5A-92A9-514DE49DA9FE}"/>
                  </a:ext>
                </a:extLst>
              </p:cNvPr>
              <p:cNvSpPr/>
              <p:nvPr/>
            </p:nvSpPr>
            <p:spPr>
              <a:xfrm>
                <a:off x="2043937" y="1719187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24E6CEC3-9A33-4E5A-92A9-514DE49DA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1719187"/>
                <a:ext cx="4572000" cy="14141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47CF1D9-C3A4-4B89-9E06-E6484AF5341C}"/>
                  </a:ext>
                </a:extLst>
              </p:cNvPr>
              <p:cNvSpPr/>
              <p:nvPr/>
            </p:nvSpPr>
            <p:spPr>
              <a:xfrm>
                <a:off x="2043937" y="3957470"/>
                <a:ext cx="4572000" cy="10172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47CF1D9-C3A4-4B89-9E06-E6484AF534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3957470"/>
                <a:ext cx="4572000" cy="10172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FAEAADD5-A0C4-4976-9665-0B961417C748}"/>
              </a:ext>
            </a:extLst>
          </p:cNvPr>
          <p:cNvSpPr/>
          <p:nvPr/>
        </p:nvSpPr>
        <p:spPr>
          <a:xfrm>
            <a:off x="212515" y="3114202"/>
            <a:ext cx="8642727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Para desacoplar las ecuaciones de los ejes d y q, se introducen los términos de compensación siguientes: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/>
              <p:nvPr/>
            </p:nvSpPr>
            <p:spPr>
              <a:xfrm>
                <a:off x="1921324" y="5048499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324" y="5048499"/>
                <a:ext cx="4572000" cy="14141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26950D0D-8A37-4586-BF79-620C5A543B23}"/>
              </a:ext>
            </a:extLst>
          </p:cNvPr>
          <p:cNvSpPr/>
          <p:nvPr/>
        </p:nvSpPr>
        <p:spPr>
          <a:xfrm>
            <a:off x="212515" y="1350601"/>
            <a:ext cx="798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Las ecuaciones del Convertidor Front-</a:t>
            </a:r>
            <a:r>
              <a:rPr lang="es-ES" sz="2200" dirty="0" err="1">
                <a:solidFill>
                  <a:srgbClr val="0000CC"/>
                </a:solidFill>
              </a:rPr>
              <a:t>End</a:t>
            </a:r>
            <a:r>
              <a:rPr lang="es-ES" sz="2200" dirty="0">
                <a:solidFill>
                  <a:srgbClr val="0000CC"/>
                </a:solidFill>
              </a:rPr>
              <a:t> en eje </a:t>
            </a:r>
            <a:r>
              <a:rPr lang="es-ES" sz="2200" dirty="0" err="1">
                <a:solidFill>
                  <a:srgbClr val="0000CC"/>
                </a:solidFill>
              </a:rPr>
              <a:t>dq</a:t>
            </a:r>
            <a:r>
              <a:rPr lang="es-ES" sz="2200" dirty="0">
                <a:solidFill>
                  <a:srgbClr val="0000CC"/>
                </a:solidFill>
              </a:rPr>
              <a:t> son:</a:t>
            </a:r>
            <a:endParaRPr lang="es-CL" sz="2200" dirty="0">
              <a:solidFill>
                <a:srgbClr val="0000CC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7B365EF-F39B-4BD5-81B7-1E037123B126}"/>
              </a:ext>
            </a:extLst>
          </p:cNvPr>
          <p:cNvSpPr/>
          <p:nvPr/>
        </p:nvSpPr>
        <p:spPr>
          <a:xfrm>
            <a:off x="250636" y="5000913"/>
            <a:ext cx="8642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Reemplazando:</a:t>
            </a:r>
            <a:endParaRPr lang="es-CL" sz="2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0186451-45F7-4932-A48A-405AFC52DCE1}"/>
              </a:ext>
            </a:extLst>
          </p:cNvPr>
          <p:cNvSpPr/>
          <p:nvPr/>
        </p:nvSpPr>
        <p:spPr>
          <a:xfrm>
            <a:off x="333632" y="1455149"/>
            <a:ext cx="798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Aplicando la transformada de Laplace, se obtiene la función de transferencia de la planta, quedando: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7E48D7D-CB8B-46EB-A52A-265A1768011F}"/>
                  </a:ext>
                </a:extLst>
              </p:cNvPr>
              <p:cNvSpPr/>
              <p:nvPr/>
            </p:nvSpPr>
            <p:spPr>
              <a:xfrm>
                <a:off x="3200829" y="2427475"/>
                <a:ext cx="2583656" cy="769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𝐿𝑠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7E48D7D-CB8B-46EB-A52A-265A176801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829" y="2427475"/>
                <a:ext cx="2583656" cy="7691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9D067D91-873A-45BE-8BD1-5FC0D681F904}"/>
              </a:ext>
            </a:extLst>
          </p:cNvPr>
          <p:cNvSpPr/>
          <p:nvPr/>
        </p:nvSpPr>
        <p:spPr>
          <a:xfrm>
            <a:off x="333632" y="3661341"/>
            <a:ext cx="8511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Por otro lado, los valores de tensión para ser sintetizados por el algoritmo de modulación son: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874F3-FBD9-47E9-A765-C8CE06DA8474}"/>
                  </a:ext>
                </a:extLst>
              </p:cNvPr>
              <p:cNvSpPr/>
              <p:nvPr/>
            </p:nvSpPr>
            <p:spPr>
              <a:xfrm>
                <a:off x="2206657" y="4530753"/>
                <a:ext cx="4572000" cy="8720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874F3-FBD9-47E9-A765-C8CE06DA8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657" y="4530753"/>
                <a:ext cx="4572000" cy="872098"/>
              </a:xfrm>
              <a:prstGeom prst="rect">
                <a:avLst/>
              </a:prstGeom>
              <a:blipFill>
                <a:blip r:embed="rId3"/>
                <a:stretch>
                  <a:fillRect b="-27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7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0186451-45F7-4932-A48A-405AFC52DCE1}"/>
              </a:ext>
            </a:extLst>
          </p:cNvPr>
          <p:cNvSpPr/>
          <p:nvPr/>
        </p:nvSpPr>
        <p:spPr>
          <a:xfrm>
            <a:off x="333632" y="1455149"/>
            <a:ext cx="798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Aplicando la transformada de Laplace, se obtiene la función de transferencia de la planta, quedando: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7E48D7D-CB8B-46EB-A52A-265A1768011F}"/>
                  </a:ext>
                </a:extLst>
              </p:cNvPr>
              <p:cNvSpPr/>
              <p:nvPr/>
            </p:nvSpPr>
            <p:spPr>
              <a:xfrm>
                <a:off x="3200829" y="2427475"/>
                <a:ext cx="2583656" cy="769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𝐿𝑠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7E48D7D-CB8B-46EB-A52A-265A176801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829" y="2427475"/>
                <a:ext cx="2583656" cy="7691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9D067D91-873A-45BE-8BD1-5FC0D681F904}"/>
              </a:ext>
            </a:extLst>
          </p:cNvPr>
          <p:cNvSpPr/>
          <p:nvPr/>
        </p:nvSpPr>
        <p:spPr>
          <a:xfrm>
            <a:off x="333632" y="3661341"/>
            <a:ext cx="8511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Por otro lado, los valores de tensión para ser sintetizados por el algoritmo de modulación son: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874F3-FBD9-47E9-A765-C8CE06DA8474}"/>
                  </a:ext>
                </a:extLst>
              </p:cNvPr>
              <p:cNvSpPr/>
              <p:nvPr/>
            </p:nvSpPr>
            <p:spPr>
              <a:xfrm>
                <a:off x="2206657" y="4530753"/>
                <a:ext cx="4572000" cy="8720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874F3-FBD9-47E9-A765-C8CE06DA8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657" y="4530753"/>
                <a:ext cx="4572000" cy="872098"/>
              </a:xfrm>
              <a:prstGeom prst="rect">
                <a:avLst/>
              </a:prstGeom>
              <a:blipFill>
                <a:blip r:embed="rId3"/>
                <a:stretch>
                  <a:fillRect b="-27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83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C853F-9EBE-4C14-AAD5-84B65E08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5A5EA27-ECC3-4CD4-8FC5-552072A82D0E}"/>
              </a:ext>
            </a:extLst>
          </p:cNvPr>
          <p:cNvSpPr/>
          <p:nvPr/>
        </p:nvSpPr>
        <p:spPr>
          <a:xfrm>
            <a:off x="259157" y="1332322"/>
            <a:ext cx="8557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Haciendo un balance de potencias entre la potencia de entrada y salida del conversor, y despreciando las pérdidas de éste, se plantea la siguiente ecuación: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DC906C7-BDCE-4E2A-8EE9-74CCCECCEB97}"/>
                  </a:ext>
                </a:extLst>
              </p:cNvPr>
              <p:cNvSpPr/>
              <p:nvPr/>
            </p:nvSpPr>
            <p:spPr>
              <a:xfrm>
                <a:off x="259156" y="4280879"/>
                <a:ext cx="8625688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</a:rPr>
                  <a:t>Ahora bien, suponiendo que la resistencia y la inductancia del filtro de salida del Conversor Front-</a:t>
                </a:r>
                <a:r>
                  <a:rPr lang="es-ES" sz="2200" dirty="0" err="1">
                    <a:solidFill>
                      <a:srgbClr val="0000CC"/>
                    </a:solidFill>
                  </a:rPr>
                  <a:t>End</a:t>
                </a:r>
                <a:r>
                  <a:rPr lang="es-ES" sz="2200" dirty="0">
                    <a:solidFill>
                      <a:srgbClr val="0000CC"/>
                    </a:solidFill>
                  </a:rPr>
                  <a:t> son pequeñas, se tiene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. Además, considerando que se está orientado y que por lo tanto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, tenemos:</a:t>
                </a:r>
                <a:endParaRPr lang="es-CL" sz="22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DC906C7-BDCE-4E2A-8EE9-74CCCECCE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" y="4280879"/>
                <a:ext cx="8625688" cy="1524841"/>
              </a:xfrm>
              <a:prstGeom prst="rect">
                <a:avLst/>
              </a:prstGeom>
              <a:blipFill>
                <a:blip r:embed="rId2"/>
                <a:stretch>
                  <a:fillRect l="-919" t="-2800" r="-990" b="-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0AC1841A-1D5C-4001-86A0-84AB7BBC6F6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0705" y="2050578"/>
            <a:ext cx="4893295" cy="223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382AFF13-7389-4C81-AF57-1949D5EE7345}"/>
                  </a:ext>
                </a:extLst>
              </p:cNvPr>
              <p:cNvSpPr/>
              <p:nvPr/>
            </p:nvSpPr>
            <p:spPr>
              <a:xfrm>
                <a:off x="831116" y="2884684"/>
                <a:ext cx="2649250" cy="569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𝑜𝑠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382AFF13-7389-4C81-AF57-1949D5EE73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16" y="2884684"/>
                <a:ext cx="2649250" cy="569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D85601B9-E6FA-4F28-9F1B-17CAF09DFD96}"/>
                  </a:ext>
                </a:extLst>
              </p:cNvPr>
              <p:cNvSpPr/>
              <p:nvPr/>
            </p:nvSpPr>
            <p:spPr>
              <a:xfrm>
                <a:off x="3477801" y="5599831"/>
                <a:ext cx="1545808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𝑜𝑠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D85601B9-E6FA-4F28-9F1B-17CAF09DFD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01" y="5599831"/>
                <a:ext cx="1545808" cy="5078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9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C879F-2718-45A8-8B63-601D014E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6C95E83-9B98-4443-8603-52D8E1F52041}"/>
                  </a:ext>
                </a:extLst>
              </p:cNvPr>
              <p:cNvSpPr/>
              <p:nvPr/>
            </p:nvSpPr>
            <p:spPr>
              <a:xfrm>
                <a:off x="3807271" y="2045562"/>
                <a:ext cx="15345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𝑜𝑠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6C95E83-9B98-4443-8603-52D8E1F520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271" y="2045562"/>
                <a:ext cx="153458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AAE5A0B2-8E6E-4EC0-A760-AEBBF2FF6EEA}"/>
              </a:ext>
            </a:extLst>
          </p:cNvPr>
          <p:cNvSpPr txBox="1"/>
          <p:nvPr/>
        </p:nvSpPr>
        <p:spPr>
          <a:xfrm>
            <a:off x="325285" y="1404864"/>
            <a:ext cx="4660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200">
                <a:solidFill>
                  <a:srgbClr val="0000CC"/>
                </a:solidFill>
              </a:defRPr>
            </a:lvl1pPr>
          </a:lstStyle>
          <a:p>
            <a:r>
              <a:rPr lang="es-CL" dirty="0"/>
              <a:t>Por balance de energía sabemos que: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D06FB24B-3DA3-4EA8-A2DF-9F32F726AED6}"/>
                  </a:ext>
                </a:extLst>
              </p:cNvPr>
              <p:cNvSpPr/>
              <p:nvPr/>
            </p:nvSpPr>
            <p:spPr>
              <a:xfrm>
                <a:off x="325285" y="2624705"/>
                <a:ext cx="848364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</a:rPr>
                  <a:t>Además la relación entre la tensión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  con la tensión del DC-Link es:</a:t>
                </a:r>
                <a:endParaRPr lang="es-CL" sz="22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D06FB24B-3DA3-4EA8-A2DF-9F32F726AE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5" y="2624705"/>
                <a:ext cx="8483644" cy="430887"/>
              </a:xfrm>
              <a:prstGeom prst="rect">
                <a:avLst/>
              </a:prstGeom>
              <a:blipFill>
                <a:blip r:embed="rId3"/>
                <a:stretch>
                  <a:fillRect l="-934" t="-10000" b="-28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5E0EFC1D-5CE8-4C48-9097-F743ED8F04A4}"/>
                  </a:ext>
                </a:extLst>
              </p:cNvPr>
              <p:cNvSpPr/>
              <p:nvPr/>
            </p:nvSpPr>
            <p:spPr>
              <a:xfrm>
                <a:off x="3936121" y="3265403"/>
                <a:ext cx="1271758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CL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5E0EFC1D-5CE8-4C48-9097-F743ED8F0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121" y="3265403"/>
                <a:ext cx="1271758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582E4CF-55EA-4240-881F-594A6165EAF7}"/>
                  </a:ext>
                </a:extLst>
              </p:cNvPr>
              <p:cNvSpPr/>
              <p:nvPr/>
            </p:nvSpPr>
            <p:spPr>
              <a:xfrm>
                <a:off x="374829" y="4040112"/>
                <a:ext cx="8400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L" sz="2200" dirty="0">
                    <a:solidFill>
                      <a:srgbClr val="0000CC"/>
                    </a:solidFill>
                  </a:rPr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 es la relación entre el voltaje en el DC-Link y el voltaje de la red a la que se conecta el inversor (índice de modulación).</a:t>
                </a: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582E4CF-55EA-4240-881F-594A6165E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9" y="4040112"/>
                <a:ext cx="8400293" cy="769441"/>
              </a:xfrm>
              <a:prstGeom prst="rect">
                <a:avLst/>
              </a:prstGeom>
              <a:blipFill>
                <a:blip r:embed="rId5"/>
                <a:stretch>
                  <a:fillRect l="-943" t="-5556" r="-943" b="-150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3C52DC7A-0DE5-4366-BD1F-18504BBC869F}"/>
                  </a:ext>
                </a:extLst>
              </p:cNvPr>
              <p:cNvSpPr/>
              <p:nvPr/>
            </p:nvSpPr>
            <p:spPr>
              <a:xfrm>
                <a:off x="3699325" y="5660061"/>
                <a:ext cx="1465529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𝑜𝑠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3C52DC7A-0DE5-4366-BD1F-18504BBC8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325" y="5660061"/>
                <a:ext cx="1465529" cy="616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>
            <a:extLst>
              <a:ext uri="{FF2B5EF4-FFF2-40B4-BE49-F238E27FC236}">
                <a16:creationId xmlns:a16="http://schemas.microsoft.com/office/drawing/2014/main" id="{D76BD0AF-ADE3-4436-9581-91A8D2F866E9}"/>
              </a:ext>
            </a:extLst>
          </p:cNvPr>
          <p:cNvSpPr/>
          <p:nvPr/>
        </p:nvSpPr>
        <p:spPr>
          <a:xfrm>
            <a:off x="374829" y="5019364"/>
            <a:ext cx="50538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</a:rPr>
              <a:t>Combinando las ecuaciones previas:</a:t>
            </a:r>
          </a:p>
        </p:txBody>
      </p:sp>
    </p:spTree>
    <p:extLst>
      <p:ext uri="{BB962C8B-B14F-4D97-AF65-F5344CB8AC3E}">
        <p14:creationId xmlns:p14="http://schemas.microsoft.com/office/powerpoint/2010/main" val="33706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FFAD6-4875-473E-AF4C-339AF8B9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Diseño Controladores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FCA9BAF-2B0B-450F-9358-B2079C144023}"/>
                  </a:ext>
                </a:extLst>
              </p:cNvPr>
              <p:cNvSpPr/>
              <p:nvPr/>
            </p:nvSpPr>
            <p:spPr>
              <a:xfrm>
                <a:off x="773026" y="2223809"/>
                <a:ext cx="181498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</a:rPr>
                        <m:t>C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𝑜𝑠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𝑜𝑟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FCA9BAF-2B0B-450F-9358-B2079C1440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26" y="2223809"/>
                <a:ext cx="1814984" cy="618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24C56DD6-EEAA-44D6-A1CC-718F2DC8DE2E}"/>
              </a:ext>
            </a:extLst>
          </p:cNvPr>
          <p:cNvSpPr/>
          <p:nvPr/>
        </p:nvSpPr>
        <p:spPr>
          <a:xfrm>
            <a:off x="568411" y="140072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Aplicando la ley Kirchhoff de corriente, se deduce la siguiente ecuación:</a:t>
            </a:r>
            <a:endParaRPr lang="es-CL" sz="22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B2D6C504-0AE2-443D-9A34-CA317278CB6F}"/>
                  </a:ext>
                </a:extLst>
              </p:cNvPr>
              <p:cNvSpPr/>
              <p:nvPr/>
            </p:nvSpPr>
            <p:spPr>
              <a:xfrm>
                <a:off x="773026" y="3093940"/>
                <a:ext cx="220579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mtClean="0">
                          <a:latin typeface="Cambria Math" panose="02040503050406030204" pitchFamily="18" charset="0"/>
                        </a:rPr>
                        <m:t>C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𝑜𝑟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B2D6C504-0AE2-443D-9A34-CA317278C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26" y="3093940"/>
                <a:ext cx="2205796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5D902168-2AD2-4A27-AE24-786C46A08EC5}"/>
                  </a:ext>
                </a:extLst>
              </p:cNvPr>
              <p:cNvSpPr/>
              <p:nvPr/>
            </p:nvSpPr>
            <p:spPr>
              <a:xfrm>
                <a:off x="568411" y="3947687"/>
                <a:ext cx="786345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</a:rPr>
                  <a:t>Entonces si consideramos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𝑜𝑟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como una perturbación externa (ver Figura) se tiene que la planta para el diseño del controlador del lazo externo de voltaje queda:</a:t>
                </a:r>
                <a:endParaRPr lang="es-CL" sz="22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5D902168-2AD2-4A27-AE24-786C46A08E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11" y="3947687"/>
                <a:ext cx="7863450" cy="1107996"/>
              </a:xfrm>
              <a:prstGeom prst="rect">
                <a:avLst/>
              </a:prstGeom>
              <a:blipFill>
                <a:blip r:embed="rId4"/>
                <a:stretch>
                  <a:fillRect l="-1008" t="-3867" r="-1008" b="-104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A406C9D0-3E55-45D9-978B-58ABEF9BB1DF}"/>
                  </a:ext>
                </a:extLst>
              </p:cNvPr>
              <p:cNvSpPr/>
              <p:nvPr/>
            </p:nvSpPr>
            <p:spPr>
              <a:xfrm>
                <a:off x="3378772" y="4976507"/>
                <a:ext cx="1469377" cy="957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CL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>
                              <a:latin typeface="Cambria Math" panose="02040503050406030204" pitchFamily="18" charset="0"/>
                            </a:rPr>
                            <m:t>𝐶𝑠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A406C9D0-3E55-45D9-978B-58ABEF9BB1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72" y="4976507"/>
                <a:ext cx="1469377" cy="9575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>
            <a:extLst>
              <a:ext uri="{FF2B5EF4-FFF2-40B4-BE49-F238E27FC236}">
                <a16:creationId xmlns:a16="http://schemas.microsoft.com/office/drawing/2014/main" id="{80F2A0BF-0796-490D-BFFF-1D054ECA1AFA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8259" y="2329595"/>
            <a:ext cx="4355465" cy="143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46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+mn-lt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Control Vectorial de Convertidor Front-</a:t>
            </a:r>
            <a:r>
              <a:rPr lang="es-CL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Diseño de Controladores Convertidor Front-</a:t>
            </a:r>
            <a:r>
              <a:rPr lang="es-CL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Esquema de Control </a:t>
            </a:r>
            <a:br>
              <a:rPr lang="es-CL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</a:br>
            <a:r>
              <a:rPr lang="es-CL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Convertidor Front-</a:t>
            </a:r>
            <a:r>
              <a:rPr lang="es-CL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End</a:t>
            </a:r>
            <a:endParaRPr lang="es-CL" sz="3200" cap="small" dirty="0">
              <a:solidFill>
                <a:srgbClr val="0000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02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8DFFA-30D7-4F8B-AAD9-283F7D43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Esquema de Control </a:t>
            </a:r>
            <a:br>
              <a:rPr lang="es-CL" dirty="0"/>
            </a:br>
            <a:r>
              <a:rPr lang="es-CL" dirty="0"/>
              <a:t>Convertidor Front-</a:t>
            </a:r>
            <a:r>
              <a:rPr lang="es-CL" dirty="0" err="1"/>
              <a:t>End</a:t>
            </a:r>
            <a:endParaRPr lang="es-C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6E17C2-B733-4067-8257-157760F08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47" y="1632419"/>
            <a:ext cx="8900105" cy="38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8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8DFFA-30D7-4F8B-AAD9-283F7D43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Esquema de Control </a:t>
            </a:r>
            <a:br>
              <a:rPr lang="es-CL" dirty="0"/>
            </a:br>
            <a:r>
              <a:rPr lang="es-CL" dirty="0"/>
              <a:t>Convertidor Front-</a:t>
            </a:r>
            <a:r>
              <a:rPr lang="es-CL" dirty="0" err="1"/>
              <a:t>End</a:t>
            </a:r>
            <a:endParaRPr lang="es-C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9005FE-0100-4703-8780-9C110C9A5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098" y="1323141"/>
            <a:ext cx="4756113" cy="475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2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+mn-lt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Control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Vectorial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Front-End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Diseño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Controladores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Front-End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Esquema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de Control </a:t>
            </a:r>
            <a:b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</a:b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Front-End</a:t>
            </a:r>
          </a:p>
        </p:txBody>
      </p:sp>
    </p:spTree>
    <p:extLst>
      <p:ext uri="{BB962C8B-B14F-4D97-AF65-F5344CB8AC3E}">
        <p14:creationId xmlns:p14="http://schemas.microsoft.com/office/powerpoint/2010/main" val="71507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+mn-lt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Control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Vectorial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rgbClr val="0000CC"/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rgbClr val="0000CC"/>
                </a:solidFill>
                <a:cs typeface="Times New Roman" panose="02020603050405020304" pitchFamily="18" charset="0"/>
              </a:rPr>
              <a:t> Front-End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Diseño</a:t>
            </a:r>
            <a: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Controladores</a:t>
            </a:r>
            <a: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Front-End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Esquema</a:t>
            </a:r>
            <a: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de Control </a:t>
            </a:r>
            <a:b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</a:br>
            <a:r>
              <a:rPr lang="en-GB" sz="3200" cap="small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Convertidor</a:t>
            </a:r>
            <a:r>
              <a:rPr lang="en-GB" sz="3200" cap="small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Front-End</a:t>
            </a:r>
          </a:p>
        </p:txBody>
      </p:sp>
    </p:spTree>
    <p:extLst>
      <p:ext uri="{BB962C8B-B14F-4D97-AF65-F5344CB8AC3E}">
        <p14:creationId xmlns:p14="http://schemas.microsoft.com/office/powerpoint/2010/main" val="324338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F15B0-DD2E-4773-BFBC-DD0725C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Resumen</a:t>
            </a:r>
            <a:r>
              <a:rPr lang="en-US" dirty="0"/>
              <a:t> </a:t>
            </a:r>
            <a:r>
              <a:rPr lang="en-US" dirty="0" err="1"/>
              <a:t>Transformadas</a:t>
            </a:r>
            <a:endParaRPr lang="es-CL" dirty="0"/>
          </a:p>
        </p:txBody>
      </p:sp>
      <p:grpSp>
        <p:nvGrpSpPr>
          <p:cNvPr id="249" name="Grupo 248">
            <a:extLst>
              <a:ext uri="{FF2B5EF4-FFF2-40B4-BE49-F238E27FC236}">
                <a16:creationId xmlns:a16="http://schemas.microsoft.com/office/drawing/2014/main" id="{8258DC54-2559-4654-BDCE-8C1100E47330}"/>
              </a:ext>
            </a:extLst>
          </p:cNvPr>
          <p:cNvGrpSpPr/>
          <p:nvPr/>
        </p:nvGrpSpPr>
        <p:grpSpPr>
          <a:xfrm>
            <a:off x="968680" y="1349113"/>
            <a:ext cx="7150100" cy="1706970"/>
            <a:chOff x="666750" y="1109529"/>
            <a:chExt cx="7150100" cy="17069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7">
                  <a:extLst>
                    <a:ext uri="{FF2B5EF4-FFF2-40B4-BE49-F238E27FC236}">
                      <a16:creationId xmlns:a16="http://schemas.microsoft.com/office/drawing/2014/main" id="{82B31E57-4A09-40EF-B9BC-C5A095386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544359" y="1773298"/>
                  <a:ext cx="485808" cy="8128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es-CL" dirty="0"/>
                </a:p>
                <a:p>
                  <a:endParaRPr lang="es-CL" dirty="0"/>
                </a:p>
              </p:txBody>
            </p:sp>
          </mc:Choice>
          <mc:Fallback xmlns="">
            <p:sp>
              <p:nvSpPr>
                <p:cNvPr id="22" name="Rectangle 7">
                  <a:extLst>
                    <a:ext uri="{FF2B5EF4-FFF2-40B4-BE49-F238E27FC236}">
                      <a16:creationId xmlns:a16="http://schemas.microsoft.com/office/drawing/2014/main" id="{82B31E57-4A09-40EF-B9BC-C5A095386F6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544359" y="1773298"/>
                  <a:ext cx="485808" cy="812800"/>
                </a:xfrm>
                <a:prstGeom prst="rect">
                  <a:avLst/>
                </a:prstGeom>
                <a:blipFill>
                  <a:blip r:embed="rId2"/>
                  <a:stretch>
                    <a:fillRect r="-31250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FA32B8F6-F9B2-43C7-98C2-3F65BC6E1DB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531660" y="1768535"/>
              <a:ext cx="677172" cy="830263"/>
            </a:xfrm>
            <a:custGeom>
              <a:avLst/>
              <a:gdLst>
                <a:gd name="T0" fmla="*/ 0 w 373"/>
                <a:gd name="T1" fmla="*/ 0 h 523"/>
                <a:gd name="T2" fmla="*/ 373 w 373"/>
                <a:gd name="T3" fmla="*/ 0 h 523"/>
                <a:gd name="T4" fmla="*/ 373 w 373"/>
                <a:gd name="T5" fmla="*/ 523 h 523"/>
                <a:gd name="T6" fmla="*/ 0 w 373"/>
                <a:gd name="T7" fmla="*/ 523 h 523"/>
                <a:gd name="T8" fmla="*/ 0 w 373"/>
                <a:gd name="T9" fmla="*/ 0 h 523"/>
                <a:gd name="T10" fmla="*/ 11 w 373"/>
                <a:gd name="T11" fmla="*/ 515 h 523"/>
                <a:gd name="T12" fmla="*/ 4 w 373"/>
                <a:gd name="T13" fmla="*/ 512 h 523"/>
                <a:gd name="T14" fmla="*/ 365 w 373"/>
                <a:gd name="T15" fmla="*/ 512 h 523"/>
                <a:gd name="T16" fmla="*/ 362 w 373"/>
                <a:gd name="T17" fmla="*/ 515 h 523"/>
                <a:gd name="T18" fmla="*/ 362 w 373"/>
                <a:gd name="T19" fmla="*/ 3 h 523"/>
                <a:gd name="T20" fmla="*/ 365 w 373"/>
                <a:gd name="T21" fmla="*/ 11 h 523"/>
                <a:gd name="T22" fmla="*/ 4 w 373"/>
                <a:gd name="T23" fmla="*/ 11 h 523"/>
                <a:gd name="T24" fmla="*/ 11 w 373"/>
                <a:gd name="T25" fmla="*/ 3 h 523"/>
                <a:gd name="T26" fmla="*/ 11 w 373"/>
                <a:gd name="T27" fmla="*/ 51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3" h="523">
                  <a:moveTo>
                    <a:pt x="0" y="0"/>
                  </a:moveTo>
                  <a:lnTo>
                    <a:pt x="373" y="0"/>
                  </a:lnTo>
                  <a:lnTo>
                    <a:pt x="373" y="523"/>
                  </a:lnTo>
                  <a:lnTo>
                    <a:pt x="0" y="523"/>
                  </a:lnTo>
                  <a:lnTo>
                    <a:pt x="0" y="0"/>
                  </a:lnTo>
                  <a:close/>
                  <a:moveTo>
                    <a:pt x="11" y="515"/>
                  </a:moveTo>
                  <a:lnTo>
                    <a:pt x="4" y="512"/>
                  </a:lnTo>
                  <a:lnTo>
                    <a:pt x="365" y="512"/>
                  </a:lnTo>
                  <a:lnTo>
                    <a:pt x="362" y="515"/>
                  </a:lnTo>
                  <a:lnTo>
                    <a:pt x="362" y="3"/>
                  </a:lnTo>
                  <a:lnTo>
                    <a:pt x="365" y="11"/>
                  </a:lnTo>
                  <a:lnTo>
                    <a:pt x="4" y="11"/>
                  </a:lnTo>
                  <a:lnTo>
                    <a:pt x="11" y="3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dirty="0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4949778A-D03C-40C6-8769-31D9CE3BD67B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1884423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16AF19B-B7F7-46E5-A7A2-4F7F982D7FA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2389248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A5C6DAB5-F646-4123-AF5A-1DF538A89D9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208831" y="1901885"/>
              <a:ext cx="280091" cy="45719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5865F45A-0E47-4F9F-A57D-15BAA70CF873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208830" y="2382898"/>
              <a:ext cx="286442" cy="45719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2" name="Rectangle 209">
              <a:extLst>
                <a:ext uri="{FF2B5EF4-FFF2-40B4-BE49-F238E27FC236}">
                  <a16:creationId xmlns:a16="http://schemas.microsoft.com/office/drawing/2014/main" id="{6C84CC75-8DF5-4EBD-BAA2-2F4EDC043B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38011" y="1556604"/>
              <a:ext cx="806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Verdana" panose="020B0604030504040204" pitchFamily="34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/>
                <p:nvPr/>
              </p:nvSpPr>
              <p:spPr>
                <a:xfrm>
                  <a:off x="713739" y="1667984"/>
                  <a:ext cx="5172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739" y="1667984"/>
                  <a:ext cx="517256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/>
                <p:nvPr/>
              </p:nvSpPr>
              <p:spPr>
                <a:xfrm>
                  <a:off x="723549" y="2247238"/>
                  <a:ext cx="520463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549" y="2247238"/>
                  <a:ext cx="520463" cy="394082"/>
                </a:xfrm>
                <a:prstGeom prst="rect">
                  <a:avLst/>
                </a:prstGeom>
                <a:blipFill>
                  <a:blip r:embed="rId4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/>
                <p:nvPr/>
              </p:nvSpPr>
              <p:spPr>
                <a:xfrm>
                  <a:off x="2457266" y="1701284"/>
                  <a:ext cx="5217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7266" y="1701284"/>
                  <a:ext cx="52174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/>
                <p:nvPr/>
              </p:nvSpPr>
              <p:spPr>
                <a:xfrm>
                  <a:off x="2455663" y="2198232"/>
                  <a:ext cx="506036" cy="3907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663" y="2198232"/>
                  <a:ext cx="506036" cy="390748"/>
                </a:xfrm>
                <a:prstGeom prst="rect">
                  <a:avLst/>
                </a:prstGeom>
                <a:blipFill>
                  <a:blip r:embed="rId6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3" name="Rectángulo: esquinas redondeadas 242">
              <a:extLst>
                <a:ext uri="{FF2B5EF4-FFF2-40B4-BE49-F238E27FC236}">
                  <a16:creationId xmlns:a16="http://schemas.microsoft.com/office/drawing/2014/main" id="{57DF416E-48A0-4F64-A30A-562D9DCC03DA}"/>
                </a:ext>
              </a:extLst>
            </p:cNvPr>
            <p:cNvSpPr/>
            <p:nvPr/>
          </p:nvSpPr>
          <p:spPr>
            <a:xfrm>
              <a:off x="666750" y="1466850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/>
                <p:nvPr/>
              </p:nvSpPr>
              <p:spPr>
                <a:xfrm>
                  <a:off x="3474761" y="1109529"/>
                  <a:ext cx="115288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  <m:r>
                          <a:rPr lang="es-CL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</m:oMath>
                    </m:oMathPara>
                  </a14:m>
                  <a:endParaRPr lang="es-CL" b="1" i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4761" y="1109529"/>
                  <a:ext cx="1152880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587"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upo 247">
            <a:extLst>
              <a:ext uri="{FF2B5EF4-FFF2-40B4-BE49-F238E27FC236}">
                <a16:creationId xmlns:a16="http://schemas.microsoft.com/office/drawing/2014/main" id="{E38FD6C5-4DAC-4297-B757-6F3EBF597DD3}"/>
              </a:ext>
            </a:extLst>
          </p:cNvPr>
          <p:cNvGrpSpPr/>
          <p:nvPr/>
        </p:nvGrpSpPr>
        <p:grpSpPr>
          <a:xfrm>
            <a:off x="968680" y="3091669"/>
            <a:ext cx="7150100" cy="1760556"/>
            <a:chOff x="666750" y="3170746"/>
            <a:chExt cx="7150100" cy="17605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/>
                <p:nvPr/>
              </p:nvSpPr>
              <p:spPr>
                <a:xfrm>
                  <a:off x="4051201" y="3936201"/>
                  <a:ext cx="3536224" cy="708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𝑠𝑒𝑛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1201" y="3936201"/>
                  <a:ext cx="3536224" cy="7087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Rectangle 7">
              <a:extLst>
                <a:ext uri="{FF2B5EF4-FFF2-40B4-BE49-F238E27FC236}">
                  <a16:creationId xmlns:a16="http://schemas.microsoft.com/office/drawing/2014/main" id="{A1754B3C-724F-4EC1-B2F2-D6126BA989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8858" y="3892574"/>
              <a:ext cx="573088" cy="812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0" name="Freeform 8">
                  <a:extLst>
                    <a:ext uri="{FF2B5EF4-FFF2-40B4-BE49-F238E27FC236}">
                      <a16:creationId xmlns:a16="http://schemas.microsoft.com/office/drawing/2014/main" id="{D8F543DE-A940-42CA-A28A-87A8AC28B2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flipH="1">
                  <a:off x="1576158" y="3887811"/>
                  <a:ext cx="592138" cy="830263"/>
                </a:xfrm>
                <a:custGeom>
                  <a:avLst/>
                  <a:gdLst>
                    <a:gd name="T0" fmla="*/ 0 w 373"/>
                    <a:gd name="T1" fmla="*/ 0 h 523"/>
                    <a:gd name="T2" fmla="*/ 373 w 373"/>
                    <a:gd name="T3" fmla="*/ 0 h 523"/>
                    <a:gd name="T4" fmla="*/ 373 w 373"/>
                    <a:gd name="T5" fmla="*/ 523 h 523"/>
                    <a:gd name="T6" fmla="*/ 0 w 373"/>
                    <a:gd name="T7" fmla="*/ 523 h 523"/>
                    <a:gd name="T8" fmla="*/ 0 w 373"/>
                    <a:gd name="T9" fmla="*/ 0 h 523"/>
                    <a:gd name="T10" fmla="*/ 11 w 373"/>
                    <a:gd name="T11" fmla="*/ 515 h 523"/>
                    <a:gd name="T12" fmla="*/ 4 w 373"/>
                    <a:gd name="T13" fmla="*/ 512 h 523"/>
                    <a:gd name="T14" fmla="*/ 365 w 373"/>
                    <a:gd name="T15" fmla="*/ 512 h 523"/>
                    <a:gd name="T16" fmla="*/ 362 w 373"/>
                    <a:gd name="T17" fmla="*/ 515 h 523"/>
                    <a:gd name="T18" fmla="*/ 362 w 373"/>
                    <a:gd name="T19" fmla="*/ 3 h 523"/>
                    <a:gd name="T20" fmla="*/ 365 w 373"/>
                    <a:gd name="T21" fmla="*/ 11 h 523"/>
                    <a:gd name="T22" fmla="*/ 4 w 373"/>
                    <a:gd name="T23" fmla="*/ 11 h 523"/>
                    <a:gd name="T24" fmla="*/ 11 w 373"/>
                    <a:gd name="T25" fmla="*/ 3 h 523"/>
                    <a:gd name="T26" fmla="*/ 11 w 373"/>
                    <a:gd name="T27" fmla="*/ 515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3" h="523">
                      <a:moveTo>
                        <a:pt x="0" y="0"/>
                      </a:moveTo>
                      <a:lnTo>
                        <a:pt x="373" y="0"/>
                      </a:lnTo>
                      <a:lnTo>
                        <a:pt x="373" y="523"/>
                      </a:lnTo>
                      <a:lnTo>
                        <a:pt x="0" y="523"/>
                      </a:lnTo>
                      <a:lnTo>
                        <a:pt x="0" y="0"/>
                      </a:lnTo>
                      <a:close/>
                      <a:moveTo>
                        <a:pt x="11" y="515"/>
                      </a:moveTo>
                      <a:lnTo>
                        <a:pt x="4" y="512"/>
                      </a:lnTo>
                      <a:lnTo>
                        <a:pt x="365" y="512"/>
                      </a:lnTo>
                      <a:lnTo>
                        <a:pt x="362" y="515"/>
                      </a:lnTo>
                      <a:lnTo>
                        <a:pt x="362" y="3"/>
                      </a:lnTo>
                      <a:lnTo>
                        <a:pt x="365" y="11"/>
                      </a:lnTo>
                      <a:lnTo>
                        <a:pt x="4" y="11"/>
                      </a:lnTo>
                      <a:lnTo>
                        <a:pt x="11" y="3"/>
                      </a:lnTo>
                      <a:lnTo>
                        <a:pt x="11" y="5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es-CL" dirty="0"/>
                </a:p>
                <a:p>
                  <a:endParaRPr lang="es-CL" dirty="0"/>
                </a:p>
              </p:txBody>
            </p:sp>
          </mc:Choice>
          <mc:Fallback xmlns="">
            <p:sp>
              <p:nvSpPr>
                <p:cNvPr id="230" name="Freeform 8">
                  <a:extLst>
                    <a:ext uri="{FF2B5EF4-FFF2-40B4-BE49-F238E27FC236}">
                      <a16:creationId xmlns:a16="http://schemas.microsoft.com/office/drawing/2014/main" id="{D8F543DE-A940-42CA-A28A-87A8AC28B2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576158" y="3887811"/>
                  <a:ext cx="592138" cy="830263"/>
                </a:xfrm>
                <a:custGeom>
                  <a:avLst/>
                  <a:gdLst>
                    <a:gd name="T0" fmla="*/ 0 w 373"/>
                    <a:gd name="T1" fmla="*/ 0 h 523"/>
                    <a:gd name="T2" fmla="*/ 373 w 373"/>
                    <a:gd name="T3" fmla="*/ 0 h 523"/>
                    <a:gd name="T4" fmla="*/ 373 w 373"/>
                    <a:gd name="T5" fmla="*/ 523 h 523"/>
                    <a:gd name="T6" fmla="*/ 0 w 373"/>
                    <a:gd name="T7" fmla="*/ 523 h 523"/>
                    <a:gd name="T8" fmla="*/ 0 w 373"/>
                    <a:gd name="T9" fmla="*/ 0 h 523"/>
                    <a:gd name="T10" fmla="*/ 11 w 373"/>
                    <a:gd name="T11" fmla="*/ 515 h 523"/>
                    <a:gd name="T12" fmla="*/ 4 w 373"/>
                    <a:gd name="T13" fmla="*/ 512 h 523"/>
                    <a:gd name="T14" fmla="*/ 365 w 373"/>
                    <a:gd name="T15" fmla="*/ 512 h 523"/>
                    <a:gd name="T16" fmla="*/ 362 w 373"/>
                    <a:gd name="T17" fmla="*/ 515 h 523"/>
                    <a:gd name="T18" fmla="*/ 362 w 373"/>
                    <a:gd name="T19" fmla="*/ 3 h 523"/>
                    <a:gd name="T20" fmla="*/ 365 w 373"/>
                    <a:gd name="T21" fmla="*/ 11 h 523"/>
                    <a:gd name="T22" fmla="*/ 4 w 373"/>
                    <a:gd name="T23" fmla="*/ 11 h 523"/>
                    <a:gd name="T24" fmla="*/ 11 w 373"/>
                    <a:gd name="T25" fmla="*/ 3 h 523"/>
                    <a:gd name="T26" fmla="*/ 11 w 373"/>
                    <a:gd name="T27" fmla="*/ 515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3" h="523">
                      <a:moveTo>
                        <a:pt x="0" y="0"/>
                      </a:moveTo>
                      <a:lnTo>
                        <a:pt x="373" y="0"/>
                      </a:lnTo>
                      <a:lnTo>
                        <a:pt x="373" y="523"/>
                      </a:lnTo>
                      <a:lnTo>
                        <a:pt x="0" y="523"/>
                      </a:lnTo>
                      <a:lnTo>
                        <a:pt x="0" y="0"/>
                      </a:lnTo>
                      <a:close/>
                      <a:moveTo>
                        <a:pt x="11" y="515"/>
                      </a:moveTo>
                      <a:lnTo>
                        <a:pt x="4" y="512"/>
                      </a:lnTo>
                      <a:lnTo>
                        <a:pt x="365" y="512"/>
                      </a:lnTo>
                      <a:lnTo>
                        <a:pt x="362" y="515"/>
                      </a:lnTo>
                      <a:lnTo>
                        <a:pt x="362" y="3"/>
                      </a:lnTo>
                      <a:lnTo>
                        <a:pt x="365" y="11"/>
                      </a:lnTo>
                      <a:lnTo>
                        <a:pt x="4" y="11"/>
                      </a:lnTo>
                      <a:lnTo>
                        <a:pt x="11" y="3"/>
                      </a:lnTo>
                      <a:lnTo>
                        <a:pt x="11" y="515"/>
                      </a:lnTo>
                      <a:close/>
                    </a:path>
                  </a:pathLst>
                </a:custGeom>
                <a:blipFill>
                  <a:blip r:embed="rId9"/>
                  <a:stretch>
                    <a:fillRect/>
                  </a:stretch>
                </a:blip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2" name="Freeform 10">
              <a:extLst>
                <a:ext uri="{FF2B5EF4-FFF2-40B4-BE49-F238E27FC236}">
                  <a16:creationId xmlns:a16="http://schemas.microsoft.com/office/drawing/2014/main" id="{99E5D7DA-11CF-4ECF-B075-D2B8E78DBC4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007241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4" name="Freeform 12">
              <a:extLst>
                <a:ext uri="{FF2B5EF4-FFF2-40B4-BE49-F238E27FC236}">
                  <a16:creationId xmlns:a16="http://schemas.microsoft.com/office/drawing/2014/main" id="{A82B0FF3-D385-48B4-B2C3-6FEDC4B1FAF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512066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5" name="Freeform 13">
              <a:extLst>
                <a:ext uri="{FF2B5EF4-FFF2-40B4-BE49-F238E27FC236}">
                  <a16:creationId xmlns:a16="http://schemas.microsoft.com/office/drawing/2014/main" id="{A865A72F-C17B-41AB-BC06-DE3CE8ECB3E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02302" y="4006447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6" name="Freeform 14">
              <a:extLst>
                <a:ext uri="{FF2B5EF4-FFF2-40B4-BE49-F238E27FC236}">
                  <a16:creationId xmlns:a16="http://schemas.microsoft.com/office/drawing/2014/main" id="{208E2EE6-31BA-41F7-B23D-0014610AC0F6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13414" y="4487460"/>
              <a:ext cx="360363" cy="47625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7" name="Rectangle 209">
              <a:extLst>
                <a:ext uri="{FF2B5EF4-FFF2-40B4-BE49-F238E27FC236}">
                  <a16:creationId xmlns:a16="http://schemas.microsoft.com/office/drawing/2014/main" id="{D2E6A7F0-3197-453D-8E7B-EBA8FD702B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4408" y="3650634"/>
              <a:ext cx="806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Verdana" panose="020B0604030504040204" pitchFamily="34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/>
                <p:nvPr/>
              </p:nvSpPr>
              <p:spPr>
                <a:xfrm>
                  <a:off x="2446090" y="3770111"/>
                  <a:ext cx="5172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6090" y="3770111"/>
                  <a:ext cx="517256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/>
                <p:nvPr/>
              </p:nvSpPr>
              <p:spPr>
                <a:xfrm>
                  <a:off x="2455900" y="4349365"/>
                  <a:ext cx="520463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900" y="4349365"/>
                  <a:ext cx="520463" cy="394082"/>
                </a:xfrm>
                <a:prstGeom prst="rect">
                  <a:avLst/>
                </a:prstGeom>
                <a:blipFill>
                  <a:blip r:embed="rId11"/>
                  <a:stretch>
                    <a:fillRect b="-10938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/>
                <p:nvPr/>
              </p:nvSpPr>
              <p:spPr>
                <a:xfrm>
                  <a:off x="786470" y="3793613"/>
                  <a:ext cx="5217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70" y="3793613"/>
                  <a:ext cx="52174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/>
                <p:nvPr/>
              </p:nvSpPr>
              <p:spPr>
                <a:xfrm>
                  <a:off x="784867" y="4290561"/>
                  <a:ext cx="506036" cy="3907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867" y="4290561"/>
                  <a:ext cx="506036" cy="390748"/>
                </a:xfrm>
                <a:prstGeom prst="rect">
                  <a:avLst/>
                </a:prstGeom>
                <a:blipFill>
                  <a:blip r:embed="rId13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4" name="Rectángulo: esquinas redondeadas 243">
              <a:extLst>
                <a:ext uri="{FF2B5EF4-FFF2-40B4-BE49-F238E27FC236}">
                  <a16:creationId xmlns:a16="http://schemas.microsoft.com/office/drawing/2014/main" id="{727E6218-FFF3-453F-8BE2-0133CADCC459}"/>
                </a:ext>
              </a:extLst>
            </p:cNvPr>
            <p:cNvSpPr/>
            <p:nvPr/>
          </p:nvSpPr>
          <p:spPr>
            <a:xfrm>
              <a:off x="666750" y="3581653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/>
                <p:nvPr/>
              </p:nvSpPr>
              <p:spPr>
                <a:xfrm>
                  <a:off x="3473959" y="3170746"/>
                  <a:ext cx="11576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</m:oMath>
                    </m:oMathPara>
                  </a14:m>
                  <a:endParaRPr lang="es-CL" b="1" i="1" dirty="0">
                    <a:solidFill>
                      <a:srgbClr val="0000CC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3959" y="3170746"/>
                  <a:ext cx="1157689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1053"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0" name="Rectángulo 249">
            <a:extLst>
              <a:ext uri="{FF2B5EF4-FFF2-40B4-BE49-F238E27FC236}">
                <a16:creationId xmlns:a16="http://schemas.microsoft.com/office/drawing/2014/main" id="{03EB1015-0DB0-4EF6-A42A-C33A6A922383}"/>
              </a:ext>
            </a:extLst>
          </p:cNvPr>
          <p:cNvSpPr/>
          <p:nvPr/>
        </p:nvSpPr>
        <p:spPr>
          <a:xfrm>
            <a:off x="263911" y="1214303"/>
            <a:ext cx="125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dirty="0">
                <a:solidFill>
                  <a:srgbClr val="0000CC"/>
                </a:solidFill>
                <a:latin typeface="Verdana" panose="020B0604030504040204" pitchFamily="34" charset="0"/>
              </a:rPr>
              <a:t>Resumen</a:t>
            </a:r>
            <a:endParaRPr lang="es-CL" dirty="0">
              <a:solidFill>
                <a:srgbClr val="0000CC"/>
              </a:solidFill>
            </a:endParaRPr>
          </a:p>
        </p:txBody>
      </p:sp>
      <p:sp>
        <p:nvSpPr>
          <p:cNvPr id="251" name="Rectángulo 250">
            <a:extLst>
              <a:ext uri="{FF2B5EF4-FFF2-40B4-BE49-F238E27FC236}">
                <a16:creationId xmlns:a16="http://schemas.microsoft.com/office/drawing/2014/main" id="{61DA6CE4-8569-41B5-BB6A-2694C07159E3}"/>
              </a:ext>
            </a:extLst>
          </p:cNvPr>
          <p:cNvSpPr/>
          <p:nvPr/>
        </p:nvSpPr>
        <p:spPr>
          <a:xfrm>
            <a:off x="62589" y="5058684"/>
            <a:ext cx="8719457" cy="1285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Las señales </a:t>
            </a:r>
            <a:r>
              <a:rPr lang="es-CL" b="1" dirty="0" err="1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dq</a:t>
            </a: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son continuas</a:t>
            </a: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sz="1600" b="1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señal d debería tener la misma amplitud del </a:t>
            </a:r>
            <a:r>
              <a:rPr lang="es-CL" b="1" dirty="0" err="1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las señales en </a:t>
            </a: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l-GR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cálculo del ángulo es fundamental para efectuar esta transformada. </a:t>
            </a:r>
            <a:endParaRPr lang="es-CL" sz="1600" b="1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A372800F-5F1E-4AA2-BAF9-9224B1288167}"/>
                  </a:ext>
                </a:extLst>
              </p:cNvPr>
              <p:cNvSpPr/>
              <p:nvPr/>
            </p:nvSpPr>
            <p:spPr>
              <a:xfrm>
                <a:off x="4228449" y="1961387"/>
                <a:ext cx="3785588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si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L" i="1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A372800F-5F1E-4AA2-BAF9-9224B1288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49" y="1961387"/>
                <a:ext cx="3785588" cy="7087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9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E859B-97E5-4AEE-98AE-F4F5ED44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Resumen Transformadas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2A18A70-B10A-45D7-8D5C-F40E145AB223}"/>
                  </a:ext>
                </a:extLst>
              </p:cNvPr>
              <p:cNvSpPr/>
              <p:nvPr/>
            </p:nvSpPr>
            <p:spPr>
              <a:xfrm>
                <a:off x="6788119" y="2012031"/>
                <a:ext cx="17516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b="1" dirty="0">
                    <a:solidFill>
                      <a:srgbClr val="0000CC"/>
                    </a:solidFill>
                    <a:ea typeface="Cambria Math" panose="02040503050406030204" pitchFamily="18" charset="0"/>
                  </a:rPr>
                  <a:t>Tensiones en </a:t>
                </a:r>
                <a14:m>
                  <m:oMath xmlns:m="http://schemas.openxmlformats.org/officeDocument/2006/math">
                    <m:r>
                      <a:rPr lang="es-CL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𝒅𝒒</m:t>
                    </m:r>
                  </m:oMath>
                </a14:m>
                <a:endParaRPr lang="es-CL" b="1" i="1" dirty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2A18A70-B10A-45D7-8D5C-F40E145AB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119" y="2012031"/>
                <a:ext cx="1751698" cy="369332"/>
              </a:xfrm>
              <a:prstGeom prst="rect">
                <a:avLst/>
              </a:prstGeom>
              <a:blipFill>
                <a:blip r:embed="rId2"/>
                <a:stretch>
                  <a:fillRect l="-2787" t="-8197" r="-6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21B196E-AC26-40E8-9E1B-2A6BE3334065}"/>
                  </a:ext>
                </a:extLst>
              </p:cNvPr>
              <p:cNvSpPr/>
              <p:nvPr/>
            </p:nvSpPr>
            <p:spPr>
              <a:xfrm>
                <a:off x="3792391" y="2017462"/>
                <a:ext cx="177574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L" b="1" dirty="0">
                    <a:solidFill>
                      <a:srgbClr val="0000CC"/>
                    </a:solidFill>
                    <a:ea typeface="Cambria Math" panose="02040503050406030204" pitchFamily="18" charset="0"/>
                  </a:rPr>
                  <a:t>Tensiones en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𝜶𝜷</m:t>
                    </m:r>
                  </m:oMath>
                </a14:m>
                <a:endParaRPr lang="es-CL" b="1" i="1" dirty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21B196E-AC26-40E8-9E1B-2A6BE33340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391" y="2017462"/>
                <a:ext cx="1775743" cy="369332"/>
              </a:xfrm>
              <a:prstGeom prst="rect">
                <a:avLst/>
              </a:prstGeom>
              <a:blipFill>
                <a:blip r:embed="rId3"/>
                <a:stretch>
                  <a:fillRect l="-2405" t="-9836" r="-68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0256E1CD-06FA-4ECA-9C10-5018C417B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569" y="2384998"/>
            <a:ext cx="3113788" cy="311714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A48A0C7-D55C-48BA-94E7-9353383C2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384997"/>
            <a:ext cx="3113788" cy="311714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182537C-9CA4-4336-9C34-BEA55F08E0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7074" y="2384998"/>
            <a:ext cx="3113788" cy="3117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19B5055-BC4E-4450-8988-ACB29DD90345}"/>
                  </a:ext>
                </a:extLst>
              </p:cNvPr>
              <p:cNvSpPr/>
              <p:nvPr/>
            </p:nvSpPr>
            <p:spPr>
              <a:xfrm>
                <a:off x="553398" y="2012031"/>
                <a:ext cx="22317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L" b="1" dirty="0">
                    <a:solidFill>
                      <a:srgbClr val="0000CC"/>
                    </a:solidFill>
                    <a:ea typeface="Cambria Math" panose="02040503050406030204" pitchFamily="18" charset="0"/>
                  </a:rPr>
                  <a:t>Tensiones en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𝒂𝒃𝒄</m:t>
                    </m:r>
                  </m:oMath>
                </a14:m>
                <a:endParaRPr lang="es-CL" b="1" i="1" dirty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19B5055-BC4E-4450-8988-ACB29DD903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98" y="2012031"/>
                <a:ext cx="223170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21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4E615-A315-476D-872E-8F80F2B2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Control Vectorial Convertidor Front-</a:t>
            </a:r>
            <a:r>
              <a:rPr lang="es-CL" dirty="0" err="1"/>
              <a:t>End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3E73B43-2A16-4087-8D8C-7A073F12ECD2}"/>
              </a:ext>
            </a:extLst>
          </p:cNvPr>
          <p:cNvSpPr txBox="1"/>
          <p:nvPr/>
        </p:nvSpPr>
        <p:spPr>
          <a:xfrm>
            <a:off x="263497" y="1427442"/>
            <a:ext cx="7290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200" dirty="0">
                <a:solidFill>
                  <a:srgbClr val="0000CC"/>
                </a:solidFill>
              </a:rPr>
              <a:t>Circuito Eléctrico de convertidor Front-</a:t>
            </a:r>
            <a:r>
              <a:rPr lang="es-CL" sz="2200" dirty="0" err="1">
                <a:solidFill>
                  <a:srgbClr val="0000CC"/>
                </a:solidFill>
              </a:rPr>
              <a:t>End</a:t>
            </a:r>
            <a:r>
              <a:rPr lang="es-CL" sz="2200" dirty="0">
                <a:solidFill>
                  <a:srgbClr val="0000CC"/>
                </a:solidFill>
              </a:rPr>
              <a:t> conectado a la red: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8E2DCB8-0F76-4934-BAAD-E6E6680CCF1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701" y="1944356"/>
            <a:ext cx="5255171" cy="273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>
                <a:extLst>
                  <a:ext uri="{FF2B5EF4-FFF2-40B4-BE49-F238E27FC236}">
                    <a16:creationId xmlns:a16="http://schemas.microsoft.com/office/drawing/2014/main" id="{DA87875F-DFB5-4EBD-807C-C9962EE47C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750900"/>
                  </p:ext>
                </p:extLst>
              </p:nvPr>
            </p:nvGraphicFramePr>
            <p:xfrm>
              <a:off x="6006420" y="2195551"/>
              <a:ext cx="2760345" cy="23437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60345">
                      <a:extLst>
                        <a:ext uri="{9D8B030D-6E8A-4147-A177-3AD203B41FA5}">
                          <a16:colId xmlns:a16="http://schemas.microsoft.com/office/drawing/2014/main" val="174595217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L" sz="1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s-CL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L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141439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L" sz="1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s-CL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L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4564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L" sz="1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s-CL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s-CL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s-CL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CL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s-CL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L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78555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>
                <a:extLst>
                  <a:ext uri="{FF2B5EF4-FFF2-40B4-BE49-F238E27FC236}">
                    <a16:creationId xmlns:a16="http://schemas.microsoft.com/office/drawing/2014/main" id="{DA87875F-DFB5-4EBD-807C-C9962EE47C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750900"/>
                  </p:ext>
                </p:extLst>
              </p:nvPr>
            </p:nvGraphicFramePr>
            <p:xfrm>
              <a:off x="6006420" y="2195551"/>
              <a:ext cx="2760345" cy="23437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60345">
                      <a:extLst>
                        <a:ext uri="{9D8B030D-6E8A-4147-A177-3AD203B41FA5}">
                          <a16:colId xmlns:a16="http://schemas.microsoft.com/office/drawing/2014/main" val="1745952175"/>
                        </a:ext>
                      </a:extLst>
                    </a:gridCol>
                  </a:tblGrid>
                  <a:tr h="781241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0" t="-781" r="-881" b="-202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1414392"/>
                      </a:ext>
                    </a:extLst>
                  </a:tr>
                  <a:tr h="781241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0" t="-100000" r="-881" b="-100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456468"/>
                      </a:ext>
                    </a:extLst>
                  </a:tr>
                  <a:tr h="781241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0" t="-201563" r="-881" b="-1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85554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650B160A-7E6C-4565-ACBD-5CF31FC5530E}"/>
                  </a:ext>
                </a:extLst>
              </p:cNvPr>
              <p:cNvSpPr/>
              <p:nvPr/>
            </p:nvSpPr>
            <p:spPr>
              <a:xfrm>
                <a:off x="263497" y="4845719"/>
                <a:ext cx="8880503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L" sz="2200" dirty="0">
                    <a:solidFill>
                      <a:srgbClr val="0000CC"/>
                    </a:solidFill>
                  </a:rPr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 son las tensiones de la red;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 son las componentes fundamentales de la tensión por fase de entrada al convertidor;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 son las corrientes de línea y finalmente </a:t>
                </a:r>
                <a14:m>
                  <m:oMath xmlns:m="http://schemas.openxmlformats.org/officeDocument/2006/math"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sz="220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 son la resistencia y la inductancia de filtro respectivamente.</a:t>
                </a: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650B160A-7E6C-4565-ACBD-5CF31FC553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7" y="4845719"/>
                <a:ext cx="8880503" cy="1446550"/>
              </a:xfrm>
              <a:prstGeom prst="rect">
                <a:avLst/>
              </a:prstGeom>
              <a:blipFill>
                <a:blip r:embed="rId4"/>
                <a:stretch>
                  <a:fillRect l="-892" t="-2954" r="-892" b="-759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4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AAACA-AE4A-47F5-BC0E-6CDE0D10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Control Vectorial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57CB1CE-A1AB-43DE-AE71-30E2256DD14C}"/>
                  </a:ext>
                </a:extLst>
              </p:cNvPr>
              <p:cNvSpPr/>
              <p:nvPr/>
            </p:nvSpPr>
            <p:spPr>
              <a:xfrm>
                <a:off x="2936807" y="2656624"/>
                <a:ext cx="2611228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57CB1CE-A1AB-43DE-AE71-30E2256DD1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07" y="2656624"/>
                <a:ext cx="2611228" cy="6587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E9C1DF95-9055-457B-B55E-E7747727DF58}"/>
                  </a:ext>
                </a:extLst>
              </p:cNvPr>
              <p:cNvSpPr/>
              <p:nvPr/>
            </p:nvSpPr>
            <p:spPr>
              <a:xfrm>
                <a:off x="263497" y="3538574"/>
                <a:ext cx="868799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200" dirty="0">
                    <a:solidFill>
                      <a:srgbClr val="0000CC"/>
                    </a:solidFill>
                  </a:rPr>
                  <a:t>Luego transformando las ecuaciones de tensión a coordenadas d-q usando el ángulo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, se obtiene lo siguiente:</a:t>
                </a:r>
                <a:endParaRPr lang="es-CL" sz="22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E9C1DF95-9055-457B-B55E-E7747727D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7" y="3538574"/>
                <a:ext cx="8687998" cy="769441"/>
              </a:xfrm>
              <a:prstGeom prst="rect">
                <a:avLst/>
              </a:prstGeom>
              <a:blipFill>
                <a:blip r:embed="rId4"/>
                <a:stretch>
                  <a:fillRect l="-912" t="-4724" r="-912" b="-149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CC7B725-E262-463D-8CC2-E215E916B84E}"/>
                  </a:ext>
                </a:extLst>
              </p:cNvPr>
              <p:cNvSpPr/>
              <p:nvPr/>
            </p:nvSpPr>
            <p:spPr>
              <a:xfrm>
                <a:off x="2117558" y="4308015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CC7B725-E262-463D-8CC2-E215E916B8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8" y="4308015"/>
                <a:ext cx="4572000" cy="14141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5EDAF49-DD5B-4F78-8CDB-DE71840BD1A9}"/>
                  </a:ext>
                </a:extLst>
              </p:cNvPr>
              <p:cNvSpPr txBox="1"/>
              <p:nvPr/>
            </p:nvSpPr>
            <p:spPr>
              <a:xfrm>
                <a:off x="263497" y="1427442"/>
                <a:ext cx="8880503" cy="113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200" dirty="0">
                    <a:solidFill>
                      <a:srgbClr val="0000CC"/>
                    </a:solidFill>
                  </a:rPr>
                  <a:t>Para efectuar control vectorial, es fundamental conocer el ángulo de la 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</a:rPr>
                  <a:t>. Esto puede realizarse empleando un PLL o bien usando la función arco- tangente.  </a:t>
                </a: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5EDAF49-DD5B-4F78-8CDB-DE71840BD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7" y="1427442"/>
                <a:ext cx="8880503" cy="1130246"/>
              </a:xfrm>
              <a:prstGeom prst="rect">
                <a:avLst/>
              </a:prstGeom>
              <a:blipFill>
                <a:blip r:embed="rId6"/>
                <a:stretch>
                  <a:fillRect l="-892" t="-3763" b="-80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21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F3367-E348-43B0-A240-04D3438F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Control Vectorial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1A768D0A-09E2-4888-9194-104ED42FB066}"/>
                  </a:ext>
                </a:extLst>
              </p:cNvPr>
              <p:cNvSpPr/>
              <p:nvPr/>
            </p:nvSpPr>
            <p:spPr>
              <a:xfrm>
                <a:off x="256499" y="1412821"/>
                <a:ext cx="8617994" cy="795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</a:rPr>
                  <a:t>Orientándonos con el ángulo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sz="2200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s-ES" sz="2200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en el voltaje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 de la red se obtiene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. Luego: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1A768D0A-09E2-4888-9194-104ED42FB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99" y="1412821"/>
                <a:ext cx="8617994" cy="795539"/>
              </a:xfrm>
              <a:prstGeom prst="rect">
                <a:avLst/>
              </a:prstGeom>
              <a:blipFill>
                <a:blip r:embed="rId3"/>
                <a:stretch>
                  <a:fillRect l="-919" t="-5385" r="-919" b="-1230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EE385BA-B162-4CC4-8B77-5493BE79AEEE}"/>
                  </a:ext>
                </a:extLst>
              </p:cNvPr>
              <p:cNvSpPr/>
              <p:nvPr/>
            </p:nvSpPr>
            <p:spPr>
              <a:xfrm>
                <a:off x="1774170" y="2208360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effectLst/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EE385BA-B162-4CC4-8B77-5493BE79A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170" y="2208360"/>
                <a:ext cx="4572000" cy="14141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AFDF983-FDC7-4FAC-A660-C5DAF47629ED}"/>
                  </a:ext>
                </a:extLst>
              </p:cNvPr>
              <p:cNvSpPr/>
              <p:nvPr/>
            </p:nvSpPr>
            <p:spPr>
              <a:xfrm>
                <a:off x="256499" y="3722257"/>
                <a:ext cx="8617994" cy="1967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ES" sz="2400" dirty="0">
                    <a:solidFill>
                      <a:srgbClr val="0000CC"/>
                    </a:solidFill>
                  </a:rPr>
                  <a:t>Si se asume que la amplitud del voltaje de la red es constante y que por lo tanto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ES" sz="2400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400" dirty="0">
                    <a:solidFill>
                      <a:srgbClr val="0000CC"/>
                    </a:solidFill>
                  </a:rPr>
                  <a:t>es constante, se tiene que la potencia activa y reactiva son proporcionales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s-ES" sz="2400" dirty="0">
                    <a:solidFill>
                      <a:srgbClr val="0000CC"/>
                    </a:solidFill>
                  </a:rPr>
                  <a:t> 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E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CL" sz="2400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400" dirty="0">
                    <a:solidFill>
                      <a:srgbClr val="0000CC"/>
                    </a:solidFill>
                  </a:rPr>
                  <a:t>respectivamente. Esto se puede ver a continuación en el desarrollo de la formula de potencia compleja en coordenadas d-q.</a:t>
                </a:r>
                <a:endParaRPr lang="es-CL" sz="2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AFDF983-FDC7-4FAC-A660-C5DAF47629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99" y="3722257"/>
                <a:ext cx="8617994" cy="1967526"/>
              </a:xfrm>
              <a:prstGeom prst="rect">
                <a:avLst/>
              </a:prstGeom>
              <a:blipFill>
                <a:blip r:embed="rId5"/>
                <a:stretch>
                  <a:fillRect l="-1061" t="-2484" r="-1132" b="-62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00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25DA1-81A9-4D53-893F-6FE28802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Control Vectorial Convertidor Front-</a:t>
            </a:r>
            <a:r>
              <a:rPr lang="es-CL" dirty="0" err="1"/>
              <a:t>End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15909A4-9A50-4932-9C93-253D52A0BF5F}"/>
                  </a:ext>
                </a:extLst>
              </p:cNvPr>
              <p:cNvSpPr/>
              <p:nvPr/>
            </p:nvSpPr>
            <p:spPr>
              <a:xfrm>
                <a:off x="256499" y="3755291"/>
                <a:ext cx="4036368" cy="456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</a:rPr>
                  <a:t>Con</a:t>
                </a:r>
                <a14:m>
                  <m:oMath xmlns:m="http://schemas.openxmlformats.org/officeDocument/2006/math"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sz="2200" i="1" dirty="0" err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200" i="1" dirty="0" err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sz="2200" i="1" dirty="0" err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s-ES" sz="2200" dirty="0">
                    <a:solidFill>
                      <a:srgbClr val="0000CC"/>
                    </a:solidFill>
                  </a:rPr>
                  <a:t>se tiene:</a:t>
                </a:r>
                <a:endParaRPr lang="es-CL" sz="22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15909A4-9A50-4932-9C93-253D52A0BF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99" y="3755291"/>
                <a:ext cx="4036368" cy="456985"/>
              </a:xfrm>
              <a:prstGeom prst="rect">
                <a:avLst/>
              </a:prstGeom>
              <a:blipFill>
                <a:blip r:embed="rId2"/>
                <a:stretch>
                  <a:fillRect l="-1964" t="-8000" b="-22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405C2760-853D-4410-BDD7-FA6B537684B6}"/>
              </a:ext>
            </a:extLst>
          </p:cNvPr>
          <p:cNvSpPr/>
          <p:nvPr/>
        </p:nvSpPr>
        <p:spPr>
          <a:xfrm>
            <a:off x="318663" y="4923530"/>
            <a:ext cx="85623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Por lo tanto, la potencia activa y reactiva pueden ser reguladas independientemente por las corrientes que el Convertidor Front-</a:t>
            </a:r>
            <a:r>
              <a:rPr lang="es-ES" sz="2200" dirty="0" err="1">
                <a:solidFill>
                  <a:srgbClr val="0000CC"/>
                </a:solidFill>
              </a:rPr>
              <a:t>End</a:t>
            </a:r>
            <a:r>
              <a:rPr lang="es-ES" sz="2200" dirty="0">
                <a:solidFill>
                  <a:srgbClr val="0000CC"/>
                </a:solidFill>
              </a:rPr>
              <a:t> controla. </a:t>
            </a:r>
            <a:endParaRPr lang="es-CL" sz="2200" dirty="0">
              <a:solidFill>
                <a:srgbClr val="0000CC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104371-862B-46D9-8F2C-9A9FC4D03508}"/>
              </a:ext>
            </a:extLst>
          </p:cNvPr>
          <p:cNvSpPr/>
          <p:nvPr/>
        </p:nvSpPr>
        <p:spPr>
          <a:xfrm>
            <a:off x="256499" y="1412821"/>
            <a:ext cx="8617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Cálculos de Potencia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03E87F7-F053-4EFF-B72F-F993D3446283}"/>
                  </a:ext>
                </a:extLst>
              </p:cNvPr>
              <p:cNvSpPr/>
              <p:nvPr/>
            </p:nvSpPr>
            <p:spPr>
              <a:xfrm>
                <a:off x="2281186" y="1959796"/>
                <a:ext cx="6037230" cy="437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s-CL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CL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CL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s-CL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s-CL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  <m:r>
                      <a:rPr lang="es-CL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>
                        <a:latin typeface="Cambria Math" panose="02040503050406030204" pitchFamily="18" charset="0"/>
                      </a:rPr>
                      <m:t>𝑗</m:t>
                    </m:r>
                    <m:r>
                      <a:rPr lang="es-CL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03E87F7-F053-4EFF-B72F-F993D34462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186" y="1959796"/>
                <a:ext cx="6037230" cy="437877"/>
              </a:xfrm>
              <a:prstGeom prst="rect">
                <a:avLst/>
              </a:prstGeom>
              <a:blipFill>
                <a:blip r:embed="rId3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2E9ED987-E1E2-4818-8C8D-6136F4E583BA}"/>
              </a:ext>
            </a:extLst>
          </p:cNvPr>
          <p:cNvSpPr/>
          <p:nvPr/>
        </p:nvSpPr>
        <p:spPr>
          <a:xfrm>
            <a:off x="263003" y="2502544"/>
            <a:ext cx="8617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</a:rPr>
              <a:t>Donde k es una constante que depende del tipo de transformada utilizada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9BDBB4E-09AD-42CC-A656-30F437482A71}"/>
                  </a:ext>
                </a:extLst>
              </p:cNvPr>
              <p:cNvSpPr/>
              <p:nvPr/>
            </p:nvSpPr>
            <p:spPr>
              <a:xfrm>
                <a:off x="1655735" y="2854870"/>
                <a:ext cx="4572000" cy="8383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s-C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9BDBB4E-09AD-42CC-A656-30F437482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735" y="2854870"/>
                <a:ext cx="4572000" cy="838371"/>
              </a:xfrm>
              <a:prstGeom prst="rect">
                <a:avLst/>
              </a:prstGeom>
              <a:blipFill>
                <a:blip r:embed="rId4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9B13E189-28BB-4A90-93CF-22A88F7B79CD}"/>
                  </a:ext>
                </a:extLst>
              </p:cNvPr>
              <p:cNvSpPr/>
              <p:nvPr/>
            </p:nvSpPr>
            <p:spPr>
              <a:xfrm>
                <a:off x="1620595" y="4045567"/>
                <a:ext cx="4572000" cy="8383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s-C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CL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9B13E189-28BB-4A90-93CF-22A88F7B79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95" y="4045567"/>
                <a:ext cx="4572000" cy="8383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9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14903</TotalTime>
  <Words>988</Words>
  <Application>Microsoft Office PowerPoint</Application>
  <PresentationFormat>On-screen Show (4:3)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Verdana</vt:lpstr>
      <vt:lpstr>Wingdings</vt:lpstr>
      <vt:lpstr>Tema de Office</vt:lpstr>
      <vt:lpstr>Dinámica de Máquinas Eléctricas Cátedra 4</vt:lpstr>
      <vt:lpstr>Agenda</vt:lpstr>
      <vt:lpstr>Agenda</vt:lpstr>
      <vt:lpstr>Resumen Transformadas</vt:lpstr>
      <vt:lpstr>Resumen Transformadas</vt:lpstr>
      <vt:lpstr>Control Vectorial Convertidor Front-End</vt:lpstr>
      <vt:lpstr>Control Vectorial Convertidor Front-End</vt:lpstr>
      <vt:lpstr>Control Vectorial Convertidor Front-End</vt:lpstr>
      <vt:lpstr>Control Vectorial Convertidor Front-End</vt:lpstr>
      <vt:lpstr>Agenda</vt:lpstr>
      <vt:lpstr>Diseño Controladores Convertidor Front-End</vt:lpstr>
      <vt:lpstr>Diseño Controladores Convertidor Front-End</vt:lpstr>
      <vt:lpstr>Diseño Controladores Convertidor Front-End</vt:lpstr>
      <vt:lpstr>Diseño Controladores Convertidor Front-End</vt:lpstr>
      <vt:lpstr>Diseño Controladores Convertidor Front-End</vt:lpstr>
      <vt:lpstr>Diseño Controladores Convertidor Front-End</vt:lpstr>
      <vt:lpstr>Agenda</vt:lpstr>
      <vt:lpstr>Esquema de Control  Convertidor Front-End</vt:lpstr>
      <vt:lpstr>Esquema de Control  Convertidor Front-End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Synchronous and Stationary Reference Frame Control Strategies to Fulfill LVRT Requirements in Wind Energy Conversion Systems</dc:title>
  <dc:creator>Matías Díaz</dc:creator>
  <cp:lastModifiedBy>MATIAS DIAZ</cp:lastModifiedBy>
  <cp:revision>303</cp:revision>
  <dcterms:created xsi:type="dcterms:W3CDTF">2014-12-31T14:41:48Z</dcterms:created>
  <dcterms:modified xsi:type="dcterms:W3CDTF">2019-01-03T23:30:23Z</dcterms:modified>
</cp:coreProperties>
</file>